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8" r:id="rId4"/>
    <p:sldId id="275" r:id="rId5"/>
    <p:sldId id="260" r:id="rId6"/>
    <p:sldId id="262" r:id="rId7"/>
    <p:sldId id="270" r:id="rId8"/>
    <p:sldId id="276" r:id="rId9"/>
    <p:sldId id="277" r:id="rId10"/>
    <p:sldId id="278" r:id="rId11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3"/>
    </p:embeddedFont>
    <p:embeddedFont>
      <p:font typeface="Aharoni" panose="02010803020104030203" pitchFamily="2" charset="-79"/>
      <p:bold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4" autoAdjust="0"/>
    <p:restoredTop sz="83063" autoAdjust="0"/>
  </p:normalViewPr>
  <p:slideViewPr>
    <p:cSldViewPr>
      <p:cViewPr varScale="1">
        <p:scale>
          <a:sx n="60" d="100"/>
          <a:sy n="60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800">
                <a:latin typeface="Adobe Gothic Std B" pitchFamily="34" charset="-128"/>
                <a:ea typeface="Adobe Gothic Std B" pitchFamily="34" charset="-128"/>
              </a:defRPr>
            </a:pPr>
            <a:r>
              <a:rPr lang="en-US" sz="2800" dirty="0" smtClean="0">
                <a:latin typeface="Adobe Gothic Std B" pitchFamily="34" charset="-128"/>
                <a:ea typeface="Adobe Gothic Std B" pitchFamily="34" charset="-128"/>
              </a:rPr>
              <a:t>Fervent Qualities </a:t>
            </a:r>
            <a:r>
              <a:rPr lang="en-US" sz="2800" dirty="0">
                <a:latin typeface="Adobe Gothic Std B" pitchFamily="34" charset="-128"/>
                <a:ea typeface="Adobe Gothic Std B" pitchFamily="34" charset="-128"/>
              </a:rPr>
              <a:t>of </a:t>
            </a:r>
            <a:r>
              <a:rPr lang="en-US" sz="2800" dirty="0" smtClean="0">
                <a:latin typeface="Adobe Gothic Std B" pitchFamily="34" charset="-128"/>
                <a:ea typeface="Adobe Gothic Std B" pitchFamily="34" charset="-128"/>
              </a:rPr>
              <a:t>Early</a:t>
            </a:r>
            <a:r>
              <a:rPr lang="en-US" sz="2800" baseline="0" dirty="0" smtClean="0">
                <a:latin typeface="Adobe Gothic Std B" pitchFamily="34" charset="-128"/>
                <a:ea typeface="Adobe Gothic Std B" pitchFamily="34" charset="-128"/>
              </a:rPr>
              <a:t> Disciples</a:t>
            </a:r>
            <a:endParaRPr lang="en-US" sz="2800" dirty="0">
              <a:latin typeface="Adobe Gothic Std B" pitchFamily="34" charset="-128"/>
              <a:ea typeface="Adobe Gothic Std B" pitchFamily="34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815252260134149"/>
          <c:y val="0.17375082020997376"/>
          <c:w val="0.48980618742101689"/>
          <c:h val="0.826249179790026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Qualities of the Infant Church</c:v>
                </c:pt>
              </c:strCache>
            </c:strRef>
          </c:tx>
          <c:dLbls>
            <c:dLbl>
              <c:idx val="0"/>
              <c:layout>
                <c:manualLayout>
                  <c:x val="-0.14886300670749489"/>
                  <c:y val="0.23215428149606299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rPr>
                      <a:t>FEAR</a:t>
                    </a:r>
                    <a:endParaRPr lang="en-US" b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 Black" panose="020B0A04020102020204" pitchFamily="34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3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Fear</c:v>
                </c:pt>
                <c:pt idx="1">
                  <c:v>Unity</c:v>
                </c:pt>
                <c:pt idx="2">
                  <c:v>Charity</c:v>
                </c:pt>
                <c:pt idx="3">
                  <c:v>Joy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635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800" spc="300">
                <a:latin typeface="Adobe Gothic Std B" pitchFamily="34" charset="-128"/>
                <a:ea typeface="Adobe Gothic Std B" pitchFamily="34" charset="-128"/>
              </a:defRPr>
            </a:pPr>
            <a:r>
              <a:rPr lang="en-US" sz="2800" spc="300" dirty="0" smtClean="0">
                <a:latin typeface="Adobe Gothic Std B" pitchFamily="34" charset="-128"/>
                <a:ea typeface="Adobe Gothic Std B" pitchFamily="34" charset="-128"/>
              </a:rPr>
              <a:t>Disruptors To</a:t>
            </a:r>
            <a:r>
              <a:rPr lang="en-US" sz="2800" spc="300" baseline="0" dirty="0" smtClean="0">
                <a:latin typeface="Adobe Gothic Std B" pitchFamily="34" charset="-128"/>
                <a:ea typeface="Adobe Gothic Std B" pitchFamily="34" charset="-128"/>
              </a:rPr>
              <a:t> Proper FEAR</a:t>
            </a:r>
            <a:endParaRPr lang="en-US" sz="2800" spc="300" dirty="0" smtClean="0">
              <a:latin typeface="Adobe Gothic Std B" pitchFamily="34" charset="-128"/>
              <a:ea typeface="Adobe Gothic Std B" pitchFamily="34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053757169242736E-2"/>
          <c:y val="0.25187582020997373"/>
          <c:w val="0.36771556333236122"/>
          <c:h val="0.620520013123359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Qualities of the Infant Church</c:v>
                </c:pt>
              </c:strCache>
            </c:strRef>
          </c:tx>
          <c:dPt>
            <c:idx val="0"/>
            <c:bubble3D val="0"/>
            <c:explosion val="10"/>
          </c:dPt>
          <c:dLbls>
            <c:dLbl>
              <c:idx val="0"/>
              <c:layout>
                <c:manualLayout>
                  <c:x val="-0.12108522892971711"/>
                  <c:y val="0.21132094816272967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 smtClean="0"/>
                      <a:t>FEAR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Fear</c:v>
                </c:pt>
                <c:pt idx="1">
                  <c:v>Unity</c:v>
                </c:pt>
                <c:pt idx="2">
                  <c:v>Charity</c:v>
                </c:pt>
                <c:pt idx="3">
                  <c:v>Joy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635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800" spc="300">
                <a:latin typeface="Adobe Gothic Std B" pitchFamily="34" charset="-128"/>
                <a:ea typeface="Adobe Gothic Std B" pitchFamily="34" charset="-128"/>
              </a:defRPr>
            </a:pPr>
            <a:r>
              <a:rPr lang="en-US" sz="2800" spc="300" dirty="0" smtClean="0">
                <a:latin typeface="Adobe Gothic Std B" pitchFamily="34" charset="-128"/>
                <a:ea typeface="Adobe Gothic Std B" pitchFamily="34" charset="-128"/>
              </a:rPr>
              <a:t>Disruptors To</a:t>
            </a:r>
            <a:r>
              <a:rPr lang="en-US" sz="2800" spc="300" baseline="0" dirty="0" smtClean="0">
                <a:latin typeface="Adobe Gothic Std B" pitchFamily="34" charset="-128"/>
                <a:ea typeface="Adobe Gothic Std B" pitchFamily="34" charset="-128"/>
              </a:rPr>
              <a:t> Proper FEAR</a:t>
            </a:r>
            <a:endParaRPr lang="en-US" sz="2800" spc="300" dirty="0" smtClean="0">
              <a:latin typeface="Adobe Gothic Std B" pitchFamily="34" charset="-128"/>
              <a:ea typeface="Adobe Gothic Std B" pitchFamily="34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053757169242736E-2"/>
          <c:y val="0.25187582020997373"/>
          <c:w val="0.36771556333236122"/>
          <c:h val="0.620520013123359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Qualities of the Infant Church</c:v>
                </c:pt>
              </c:strCache>
            </c:strRef>
          </c:tx>
          <c:dPt>
            <c:idx val="0"/>
            <c:bubble3D val="0"/>
            <c:explosion val="10"/>
          </c:dPt>
          <c:dLbls>
            <c:dLbl>
              <c:idx val="0"/>
              <c:layout>
                <c:manualLayout>
                  <c:x val="-0.12108522892971711"/>
                  <c:y val="0.21132094816272967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 smtClean="0"/>
                      <a:t>FEAR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Fear</c:v>
                </c:pt>
                <c:pt idx="1">
                  <c:v>Unity</c:v>
                </c:pt>
                <c:pt idx="2">
                  <c:v>Charity</c:v>
                </c:pt>
                <c:pt idx="3">
                  <c:v>Joy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635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226BF-FE2B-4EE0-B624-0CE405E2EDAA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FCF86-5477-44D2-AFA3-D9FFE9E5A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6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6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8973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998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321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99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33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222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60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83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3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26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2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2701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7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68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5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061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25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580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53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47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55775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February 08,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116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75CD-7302-424C-8F74-C44EA7DC4C73}" type="datetime1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2/8/2014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Steven J. Wallace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6C5DFD-4BC8-44B6-959E-F99E0FCB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3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610761-916C-47AF-9411-4298606F1F3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Expository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Excerpts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From Acts 2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Verses Are From The </a:t>
            </a:r>
            <a:r>
              <a:rPr lang="en-US" sz="2400" dirty="0" err="1" smtClean="0"/>
              <a:t>NKJV</a:t>
            </a:r>
            <a:r>
              <a:rPr lang="en-US" sz="2400" dirty="0" smtClean="0"/>
              <a:t> Unless Noted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9740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92934"/>
                </a:solidFill>
              </a:rPr>
              <a:t>(Acts </a:t>
            </a:r>
            <a:r>
              <a:rPr lang="en-US" b="1" dirty="0">
                <a:solidFill>
                  <a:srgbClr val="292934"/>
                </a:solidFill>
              </a:rPr>
              <a:t>2:42-47)</a:t>
            </a:r>
          </a:p>
        </p:txBody>
      </p:sp>
      <p:pic>
        <p:nvPicPr>
          <p:cNvPr id="2050" name="Picture 2" descr="C:\Users\Steven\AppData\Local\Microsoft\Windows\Temporary Internet Files\Content.IE5\2U9RUMRX\MP90040013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2286000" cy="3121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4953000"/>
            <a:ext cx="7315200" cy="64633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haparral Pro Light" pitchFamily="18" charset="0"/>
              </a:rPr>
              <a:t>Fervor of the Early </a:t>
            </a:r>
            <a:r>
              <a:rPr lang="en-US" sz="3600" dirty="0" smtClean="0">
                <a:latin typeface="Chaparral Pro Light" pitchFamily="18" charset="0"/>
              </a:rPr>
              <a:t>Church</a:t>
            </a:r>
            <a:endParaRPr lang="en-US" sz="3600" dirty="0">
              <a:latin typeface="Chaparral Pro Light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599331"/>
            <a:ext cx="7315200" cy="369332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</a:t>
            </a:r>
            <a:r>
              <a:rPr lang="en-US" dirty="0" smtClean="0">
                <a:solidFill>
                  <a:schemeClr val="bg1"/>
                </a:solidFill>
              </a:rPr>
              <a:t>ualities of the disciples (1)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3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2:1-11	– God Keeps His Promises</a:t>
            </a:r>
          </a:p>
          <a:p>
            <a:pPr marL="0" indent="0">
              <a:buNone/>
            </a:pPr>
            <a:r>
              <a:rPr lang="en-US" sz="2800" dirty="0" smtClean="0"/>
              <a:t>2:12, 13	– Man’s Slow Heart</a:t>
            </a:r>
          </a:p>
          <a:p>
            <a:pPr marL="0" indent="0">
              <a:buNone/>
            </a:pPr>
            <a:r>
              <a:rPr lang="en-US" sz="2800" dirty="0" smtClean="0"/>
              <a:t>2:14-36	– Wisdom  in Answering Critics</a:t>
            </a:r>
          </a:p>
          <a:p>
            <a:pPr marL="0" indent="0">
              <a:buNone/>
            </a:pPr>
            <a:r>
              <a:rPr lang="en-US" sz="2800" dirty="0" smtClean="0"/>
              <a:t>2:37-41	– The Desired Effect and Plan</a:t>
            </a:r>
          </a:p>
          <a:p>
            <a:pPr marL="0" indent="0">
              <a:buNone/>
            </a:pPr>
            <a:r>
              <a:rPr lang="en-US" sz="2800" b="1" dirty="0" smtClean="0"/>
              <a:t>2:42-47</a:t>
            </a:r>
            <a:r>
              <a:rPr lang="en-US" sz="2800" b="1" dirty="0"/>
              <a:t>	</a:t>
            </a:r>
            <a:r>
              <a:rPr lang="en-US" sz="2800" b="1" dirty="0" smtClean="0"/>
              <a:t>– The Fervor of the Early Church</a:t>
            </a:r>
            <a:endParaRPr lang="en-US" b="1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67000" y="42672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steadfast practice (2:42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)</a:t>
            </a:r>
          </a:p>
          <a:p>
            <a:pPr marL="457200" indent="-457200">
              <a:buAutoNum type="alphaUcPeriod"/>
            </a:pPr>
            <a:r>
              <a:rPr lang="en-US" sz="2400" dirty="0" smtClean="0">
                <a:solidFill>
                  <a:srgbClr val="FFFF00"/>
                </a:solidFill>
              </a:rPr>
              <a:t>The qualities of the disciples (2:43-46)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90600" y="4419600"/>
            <a:ext cx="8686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7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65369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81000"/>
            <a:ext cx="85534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20138" y="350520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2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1676400"/>
            <a:ext cx="4724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1676400"/>
            <a:ext cx="838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1. The Quality Of </a:t>
            </a:r>
            <a:r>
              <a:rPr lang="en-US" sz="4400" dirty="0" smtClean="0">
                <a:latin typeface="Adobe Gothic Std B" pitchFamily="34" charset="-128"/>
                <a:ea typeface="Adobe Gothic Std B" pitchFamily="34" charset="-128"/>
              </a:rPr>
              <a:t>FEAR</a:t>
            </a: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“Then 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fear </a:t>
            </a:r>
            <a:r>
              <a:rPr lang="en-US" sz="3600" dirty="0"/>
              <a:t>came upon every soul, and many wonders and signs were done through the </a:t>
            </a:r>
            <a:r>
              <a:rPr lang="en-US" sz="3600" dirty="0" smtClean="0"/>
              <a:t>apostles” (Acts 2:43)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From </a:t>
            </a:r>
            <a:r>
              <a:rPr lang="en-US" sz="3200" b="1" dirty="0" smtClean="0"/>
              <a:t>mocking</a:t>
            </a:r>
            <a:r>
              <a:rPr lang="en-US" sz="3200" dirty="0" smtClean="0"/>
              <a:t> to </a:t>
            </a:r>
            <a:r>
              <a:rPr lang="en-US" sz="3200" b="1" dirty="0" smtClean="0"/>
              <a:t>admiration</a:t>
            </a:r>
            <a:r>
              <a:rPr lang="en-US" sz="3200" dirty="0" smtClean="0"/>
              <a:t> and astonishment (2:13)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Critical in approaching God’s word </a:t>
            </a:r>
            <a:br>
              <a:rPr lang="en-US" sz="3200" dirty="0" smtClean="0"/>
            </a:br>
            <a:r>
              <a:rPr lang="en-US" sz="2800" dirty="0" smtClean="0"/>
              <a:t>(Is. 66:1-4; Prov. 1:7; 14:27; 19:23; Ps. 119:161)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“</a:t>
            </a:r>
            <a:r>
              <a:rPr lang="en-US" sz="3200" b="1" dirty="0" smtClean="0"/>
              <a:t>FEAR</a:t>
            </a:r>
            <a:r>
              <a:rPr lang="en-US" sz="3200" dirty="0" smtClean="0"/>
              <a:t>” with “</a:t>
            </a:r>
            <a:r>
              <a:rPr lang="en-US" sz="3200" b="1" dirty="0" smtClean="0"/>
              <a:t>COMFORT</a:t>
            </a:r>
            <a:r>
              <a:rPr lang="en-US" sz="3200" dirty="0" smtClean="0"/>
              <a:t>” (Acts 9:31)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99433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2667000"/>
            <a:ext cx="5029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667000" y="1676400"/>
            <a:ext cx="47244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1676400"/>
            <a:ext cx="838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1. The </a:t>
            </a:r>
            <a:r>
              <a:rPr lang="en-US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Quality Of </a:t>
            </a:r>
            <a:r>
              <a:rPr lang="en-US" sz="4400" dirty="0">
                <a:latin typeface="Adobe Gothic Std B" pitchFamily="34" charset="-128"/>
                <a:ea typeface="Adobe Gothic Std B" pitchFamily="34" charset="-128"/>
              </a:rPr>
              <a:t>FEAR</a:t>
            </a: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“Then 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fear </a:t>
            </a:r>
            <a:r>
              <a:rPr lang="en-US" sz="3600" dirty="0"/>
              <a:t>came upon every soul, and many wonders and signs were done through the </a:t>
            </a:r>
            <a:r>
              <a:rPr lang="en-US" sz="3600" dirty="0" smtClean="0"/>
              <a:t>apostles” (Acts 2:43)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i="1" dirty="0" smtClean="0"/>
              <a:t>Many</a:t>
            </a:r>
            <a:r>
              <a:rPr lang="en-US" sz="3200" dirty="0" smtClean="0"/>
              <a:t> miracles </a:t>
            </a:r>
            <a:r>
              <a:rPr lang="en-US" sz="3200" dirty="0">
                <a:latin typeface="Arial"/>
                <a:cs typeface="Arial"/>
              </a:rPr>
              <a:t>→</a:t>
            </a:r>
            <a:r>
              <a:rPr lang="en-US" sz="3200" dirty="0" smtClean="0"/>
              <a:t> apostles</a:t>
            </a:r>
          </a:p>
          <a:p>
            <a:pPr lvl="2"/>
            <a:r>
              <a:rPr lang="en-US" sz="3000" dirty="0" smtClean="0"/>
              <a:t>As Jesus had done (Acts 2:22)</a:t>
            </a:r>
          </a:p>
          <a:p>
            <a:pPr lvl="2"/>
            <a:r>
              <a:rPr lang="en-US" sz="3000" b="1" spc="300" dirty="0" smtClean="0"/>
              <a:t>PURPOSE:</a:t>
            </a:r>
            <a:r>
              <a:rPr lang="en-US" sz="3000" spc="300" dirty="0" smtClean="0"/>
              <a:t> </a:t>
            </a:r>
            <a:r>
              <a:rPr lang="en-US" sz="3000" spc="300" dirty="0" smtClean="0">
                <a:solidFill>
                  <a:schemeClr val="tx2"/>
                </a:solidFill>
              </a:rPr>
              <a:t>confirm the message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2800" spc="-100" dirty="0" smtClean="0"/>
              <a:t>(Jn. 5:36; 10:25, 37, 38; Heb</a:t>
            </a:r>
            <a:r>
              <a:rPr lang="en-US" sz="2800" spc="-100" dirty="0"/>
              <a:t>. 2:3, </a:t>
            </a:r>
            <a:r>
              <a:rPr lang="en-US" sz="2800" spc="-100" dirty="0" smtClean="0"/>
              <a:t>4; 1 Cor. 13:10)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</a:rPr>
              <a:t>Example, Acts 13:6-12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167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61338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81000"/>
            <a:ext cx="85534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76800" y="2896612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Fear</a:t>
            </a:r>
            <a:r>
              <a:rPr lang="en-US" sz="2400" dirty="0" smtClean="0">
                <a:solidFill>
                  <a:schemeClr val="accent2"/>
                </a:solidFill>
              </a:rPr>
              <a:t>less</a:t>
            </a:r>
            <a:r>
              <a:rPr lang="en-US" sz="2400" dirty="0" smtClean="0">
                <a:solidFill>
                  <a:schemeClr val="bg1"/>
                </a:solidFill>
              </a:rPr>
              <a:t>ness towards God (Ps. 36:1-4; Prov. 8:13; Ex. 20:20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4224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nual Operation 6"/>
          <p:cNvSpPr/>
          <p:nvPr/>
        </p:nvSpPr>
        <p:spPr>
          <a:xfrm rot="5568719">
            <a:off x="4232004" y="1259500"/>
            <a:ext cx="2498288" cy="673733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3988 w 10000"/>
              <a:gd name="connsiteY3" fmla="*/ 9971 h 10000"/>
              <a:gd name="connsiteX4" fmla="*/ 0 w 10000"/>
              <a:gd name="connsiteY4" fmla="*/ 0 h 10000"/>
              <a:gd name="connsiteX0" fmla="*/ 0 w 10000"/>
              <a:gd name="connsiteY0" fmla="*/ 0 h 10029"/>
              <a:gd name="connsiteX1" fmla="*/ 10000 w 10000"/>
              <a:gd name="connsiteY1" fmla="*/ 0 h 10029"/>
              <a:gd name="connsiteX2" fmla="*/ 5831 w 10000"/>
              <a:gd name="connsiteY2" fmla="*/ 10029 h 10029"/>
              <a:gd name="connsiteX3" fmla="*/ 3988 w 10000"/>
              <a:gd name="connsiteY3" fmla="*/ 9971 h 10029"/>
              <a:gd name="connsiteX4" fmla="*/ 0 w 10000"/>
              <a:gd name="connsiteY4" fmla="*/ 0 h 10029"/>
              <a:gd name="connsiteX0" fmla="*/ 0 w 17411"/>
              <a:gd name="connsiteY0" fmla="*/ 3678 h 10029"/>
              <a:gd name="connsiteX1" fmla="*/ 17411 w 17411"/>
              <a:gd name="connsiteY1" fmla="*/ 0 h 10029"/>
              <a:gd name="connsiteX2" fmla="*/ 13242 w 17411"/>
              <a:gd name="connsiteY2" fmla="*/ 10029 h 10029"/>
              <a:gd name="connsiteX3" fmla="*/ 11399 w 17411"/>
              <a:gd name="connsiteY3" fmla="*/ 9971 h 10029"/>
              <a:gd name="connsiteX4" fmla="*/ 0 w 17411"/>
              <a:gd name="connsiteY4" fmla="*/ 3678 h 10029"/>
              <a:gd name="connsiteX0" fmla="*/ 0 w 17682"/>
              <a:gd name="connsiteY0" fmla="*/ 115 h 6466"/>
              <a:gd name="connsiteX1" fmla="*/ 17682 w 17682"/>
              <a:gd name="connsiteY1" fmla="*/ 0 h 6466"/>
              <a:gd name="connsiteX2" fmla="*/ 13242 w 17682"/>
              <a:gd name="connsiteY2" fmla="*/ 6466 h 6466"/>
              <a:gd name="connsiteX3" fmla="*/ 11399 w 17682"/>
              <a:gd name="connsiteY3" fmla="*/ 6408 h 6466"/>
              <a:gd name="connsiteX4" fmla="*/ 0 w 17682"/>
              <a:gd name="connsiteY4" fmla="*/ 115 h 6466"/>
              <a:gd name="connsiteX0" fmla="*/ 0 w 10000"/>
              <a:gd name="connsiteY0" fmla="*/ 178 h 9910"/>
              <a:gd name="connsiteX1" fmla="*/ 10000 w 10000"/>
              <a:gd name="connsiteY1" fmla="*/ 0 h 9910"/>
              <a:gd name="connsiteX2" fmla="*/ 7046 w 10000"/>
              <a:gd name="connsiteY2" fmla="*/ 9520 h 9910"/>
              <a:gd name="connsiteX3" fmla="*/ 6447 w 10000"/>
              <a:gd name="connsiteY3" fmla="*/ 9910 h 9910"/>
              <a:gd name="connsiteX4" fmla="*/ 0 w 10000"/>
              <a:gd name="connsiteY4" fmla="*/ 178 h 9910"/>
              <a:gd name="connsiteX0" fmla="*/ 0 w 10000"/>
              <a:gd name="connsiteY0" fmla="*/ 180 h 10000"/>
              <a:gd name="connsiteX1" fmla="*/ 10000 w 10000"/>
              <a:gd name="connsiteY1" fmla="*/ 0 h 10000"/>
              <a:gd name="connsiteX2" fmla="*/ 7046 w 10000"/>
              <a:gd name="connsiteY2" fmla="*/ 9606 h 10000"/>
              <a:gd name="connsiteX3" fmla="*/ 6273 w 10000"/>
              <a:gd name="connsiteY3" fmla="*/ 9272 h 10000"/>
              <a:gd name="connsiteX4" fmla="*/ 6447 w 10000"/>
              <a:gd name="connsiteY4" fmla="*/ 10000 h 10000"/>
              <a:gd name="connsiteX5" fmla="*/ 0 w 10000"/>
              <a:gd name="connsiteY5" fmla="*/ 180 h 10000"/>
              <a:gd name="connsiteX0" fmla="*/ 0 w 10000"/>
              <a:gd name="connsiteY0" fmla="*/ 180 h 9641"/>
              <a:gd name="connsiteX1" fmla="*/ 10000 w 10000"/>
              <a:gd name="connsiteY1" fmla="*/ 0 h 9641"/>
              <a:gd name="connsiteX2" fmla="*/ 7046 w 10000"/>
              <a:gd name="connsiteY2" fmla="*/ 9606 h 9641"/>
              <a:gd name="connsiteX3" fmla="*/ 6273 w 10000"/>
              <a:gd name="connsiteY3" fmla="*/ 9272 h 9641"/>
              <a:gd name="connsiteX4" fmla="*/ 6842 w 10000"/>
              <a:gd name="connsiteY4" fmla="*/ 9641 h 9641"/>
              <a:gd name="connsiteX5" fmla="*/ 0 w 10000"/>
              <a:gd name="connsiteY5" fmla="*/ 180 h 9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9641">
                <a:moveTo>
                  <a:pt x="0" y="180"/>
                </a:moveTo>
                <a:lnTo>
                  <a:pt x="10000" y="0"/>
                </a:lnTo>
                <a:lnTo>
                  <a:pt x="7046" y="9606"/>
                </a:lnTo>
                <a:cubicBezTo>
                  <a:pt x="6880" y="9712"/>
                  <a:pt x="6439" y="9166"/>
                  <a:pt x="6273" y="9272"/>
                </a:cubicBezTo>
                <a:lnTo>
                  <a:pt x="6842" y="9641"/>
                </a:lnTo>
                <a:lnTo>
                  <a:pt x="0" y="18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8000"/>
                  <a:lumOff val="22000"/>
                </a:schemeClr>
              </a:gs>
              <a:gs pos="32000">
                <a:schemeClr val="accent6">
                  <a:lumMod val="39000"/>
                  <a:lumOff val="61000"/>
                </a:schemeClr>
              </a:gs>
              <a:gs pos="84000">
                <a:schemeClr val="tx1">
                  <a:lumMod val="46000"/>
                  <a:lumOff val="54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ash"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“And </a:t>
            </a:r>
            <a:r>
              <a:rPr lang="en-US" dirty="0"/>
              <a:t>Moses said to the people, </a:t>
            </a:r>
            <a:r>
              <a:rPr lang="en-US" dirty="0" smtClean="0"/>
              <a:t>‘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fear</a:t>
            </a:r>
            <a:r>
              <a:rPr lang="en-US" dirty="0"/>
              <a:t>; for God has come to test you, and </a:t>
            </a: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that His fear may be before you</a:t>
            </a:r>
            <a:r>
              <a:rPr lang="en-US" dirty="0"/>
              <a:t>, so </a:t>
            </a:r>
            <a:r>
              <a:rPr lang="en-US" b="1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that you may not </a:t>
            </a:r>
            <a:r>
              <a:rPr lang="en-US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sin</a:t>
            </a:r>
            <a:r>
              <a:rPr lang="en-US" dirty="0" smtClean="0"/>
              <a:t>’” (Ex. 20:20)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990600" y="4445846"/>
            <a:ext cx="1524000" cy="129540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ghtning Bolt 8"/>
          <p:cNvSpPr/>
          <p:nvPr/>
        </p:nvSpPr>
        <p:spPr>
          <a:xfrm>
            <a:off x="4681048" y="4412469"/>
            <a:ext cx="1600200" cy="962239"/>
          </a:xfrm>
          <a:prstGeom prst="lightningBol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71783" y="3048000"/>
            <a:ext cx="4824687" cy="1648591"/>
          </a:xfrm>
          <a:prstGeom prst="cloud">
            <a:avLst/>
          </a:prstGeom>
          <a:gradFill>
            <a:gsLst>
              <a:gs pos="0">
                <a:schemeClr val="bg1"/>
              </a:gs>
              <a:gs pos="45000">
                <a:schemeClr val="accent2">
                  <a:lumMod val="60000"/>
                  <a:lumOff val="40000"/>
                </a:schemeClr>
              </a:gs>
              <a:gs pos="100000">
                <a:schemeClr val="bg2"/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FEAR OF GOD</a:t>
            </a:r>
            <a:endParaRPr lang="en-US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5376863"/>
            <a:ext cx="330993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&quot;No&quot; Symbol 7"/>
          <p:cNvSpPr/>
          <p:nvPr/>
        </p:nvSpPr>
        <p:spPr>
          <a:xfrm>
            <a:off x="6572637" y="5384187"/>
            <a:ext cx="1307423" cy="1321413"/>
          </a:xfrm>
          <a:prstGeom prst="noSmoking">
            <a:avLst>
              <a:gd name="adj" fmla="val 16368"/>
            </a:avLst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02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9" grpId="0" animBg="1"/>
      <p:bldP spid="9" grpId="1" animBg="1"/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46101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81000"/>
            <a:ext cx="85534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76800" y="2896612"/>
            <a:ext cx="358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/>
                </a:solidFill>
              </a:rPr>
              <a:t>Fear</a:t>
            </a:r>
            <a:r>
              <a:rPr lang="en-US" sz="2400" dirty="0" smtClean="0">
                <a:solidFill>
                  <a:srgbClr val="FEB80A"/>
                </a:solidFill>
              </a:rPr>
              <a:t>less</a:t>
            </a:r>
            <a:r>
              <a:rPr lang="en-US" sz="2400" dirty="0" smtClean="0">
                <a:solidFill>
                  <a:prstClr val="white"/>
                </a:solidFill>
              </a:rPr>
              <a:t>ness towards God (Ps. 36:1-4; Prov. 8:13; Ex. 20:20)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/>
                </a:solidFill>
              </a:rPr>
              <a:t>Fear</a:t>
            </a:r>
            <a:r>
              <a:rPr lang="en-US" sz="2400" dirty="0" smtClean="0">
                <a:solidFill>
                  <a:srgbClr val="FEB80A"/>
                </a:solidFill>
              </a:rPr>
              <a:t>ful</a:t>
            </a:r>
            <a:r>
              <a:rPr lang="en-US" sz="2400" dirty="0" smtClean="0">
                <a:solidFill>
                  <a:prstClr val="white"/>
                </a:solidFill>
              </a:rPr>
              <a:t>ness of man (Rev. 21:8; Matt. </a:t>
            </a:r>
            <a:r>
              <a:rPr lang="en-US" sz="2400" dirty="0" smtClean="0">
                <a:solidFill>
                  <a:prstClr val="white"/>
                </a:solidFill>
              </a:rPr>
              <a:t>10:25-28; Prov. </a:t>
            </a:r>
            <a:r>
              <a:rPr lang="en-US" sz="2400" dirty="0" smtClean="0">
                <a:solidFill>
                  <a:prstClr val="white"/>
                </a:solidFill>
              </a:rPr>
              <a:t>29:25)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/>
                </a:solidFill>
              </a:rPr>
              <a:t>Fear</a:t>
            </a:r>
            <a:r>
              <a:rPr lang="en-US" sz="2400" dirty="0" smtClean="0">
                <a:solidFill>
                  <a:srgbClr val="FEB80A"/>
                </a:solidFill>
              </a:rPr>
              <a:t>ful</a:t>
            </a:r>
            <a:r>
              <a:rPr lang="en-US" sz="2400" dirty="0" smtClean="0">
                <a:solidFill>
                  <a:prstClr val="white"/>
                </a:solidFill>
              </a:rPr>
              <a:t>ness of death (Heb. 2:15; Rev. 2:10)</a:t>
            </a:r>
          </a:p>
        </p:txBody>
      </p:sp>
    </p:spTree>
    <p:extLst>
      <p:ext uri="{BB962C8B-B14F-4D97-AF65-F5344CB8AC3E}">
        <p14:creationId xmlns:p14="http://schemas.microsoft.com/office/powerpoint/2010/main" val="281288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Is Keeping </a:t>
            </a:r>
            <a:r>
              <a:rPr lang="en-US" sz="6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From Serving God Today?</a:t>
            </a:r>
            <a:endParaRPr 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00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4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5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266</Words>
  <Application>Microsoft Office PowerPoint</Application>
  <PresentationFormat>On-screen Show (4:3)</PresentationFormat>
  <Paragraphs>40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Aharoni</vt:lpstr>
      <vt:lpstr>Adobe Gothic Std B</vt:lpstr>
      <vt:lpstr>Chaparral Pro Light</vt:lpstr>
      <vt:lpstr>Calibri</vt:lpstr>
      <vt:lpstr>Wingdings</vt:lpstr>
      <vt:lpstr>1_Clarity</vt:lpstr>
      <vt:lpstr>Clarity</vt:lpstr>
      <vt:lpstr>Expository  Excerpts From Acts 2</vt:lpstr>
      <vt:lpstr>Acts 2 Broken Down</vt:lpstr>
      <vt:lpstr>PowerPoint Presentation</vt:lpstr>
      <vt:lpstr>1. The Quality Of FEAR</vt:lpstr>
      <vt:lpstr>1. The Quality Of FEAR</vt:lpstr>
      <vt:lpstr>PowerPoint Presentation</vt:lpstr>
      <vt:lpstr>“And Moses said to the people, ‘Do not fear; for God has come to test you, and that His fear may be before you, so that you may not sin’” (Ex. 20:20)</vt:lpstr>
      <vt:lpstr>PowerPoint Presentation</vt:lpstr>
      <vt:lpstr>What Is Keeping YOU From Serving God Today?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 Excerpts From Acts 2</dc:title>
  <dc:creator>Steven J. Wallace</dc:creator>
  <cp:lastModifiedBy>Steven J. Wallace</cp:lastModifiedBy>
  <cp:revision>72</cp:revision>
  <dcterms:created xsi:type="dcterms:W3CDTF">2014-01-29T01:46:01Z</dcterms:created>
  <dcterms:modified xsi:type="dcterms:W3CDTF">2014-02-08T19:56:00Z</dcterms:modified>
</cp:coreProperties>
</file>